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8C2218-FE9D-42B0-A1C6-6472527CD77E}">
  <a:tblStyle styleId="{1E8C2218-FE9D-42B0-A1C6-6472527CD7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d4d9a673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d4d9a673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d4d9a673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d4d9a673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d4d9a673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d4d9a673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d4d9a673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1d4d9a673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d4d9a673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d4d9a673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d4d9a673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d4d9a673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d4d9a673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d4d9a673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d4d9a673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d4d9a673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d65c88b1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d65c88b1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d65c88b16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d65c88b16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d4d9a67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d4d9a67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d65c88b16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d65c88b16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d65c88b16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d65c88b16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d65c88b16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d65c88b16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d65c88b16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d65c88b16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d65c88b16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1d65c88b16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d65c88b16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d65c88b16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d4d9a673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d4d9a673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d65c88b16_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d65c88b16_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d65c88b16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d65c88b16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d65c88b16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d65c88b16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d4d9a673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d4d9a673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d4d9a67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1d4d9a67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d4d9a673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d4d9a673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d4d9a673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d4d9a673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d65c88b16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d65c88b16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d4d9a673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d4d9a673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d4d9a673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d4d9a673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 Game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836650" y="38487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Alex Wheelock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Blaster Features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PWM Frequency Select Switch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Toggles between different player frequencies.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Fire Mode Select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3 Modes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Solenoid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Simulates cycling of slide &amp; recoil of a real pistol.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447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PIC waits for an interrupt.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When an interrupt occurs, it determines what frequency and firing mode it is in.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then checks if the user is trying to fire it.</a:t>
            </a:r>
            <a:endParaRPr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If yes, the blaster will fire in the selected mode.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If not, the blaster will not fire, and leave the ISR.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425" y="75925"/>
            <a:ext cx="3637600" cy="4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5244"/>
            <a:ext cx="8520602" cy="445300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Blaster Schematic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25" y="335650"/>
            <a:ext cx="8717561" cy="447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Laser/PWM Output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125" y="1056475"/>
            <a:ext cx="72837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4131050" y="2057450"/>
            <a:ext cx="23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Pulls 24mA (measured)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4" name="Google Shape;134;p25"/>
          <p:cNvSpPr txBox="1"/>
          <p:nvPr/>
        </p:nvSpPr>
        <p:spPr>
          <a:xfrm flipH="1">
            <a:off x="4055350" y="3497400"/>
            <a:ext cx="3353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4.3mA base current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6722175" y="1171775"/>
            <a:ext cx="442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860mA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collector current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(max)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Laser/PWM Output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366125"/>
            <a:ext cx="41736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Uses RC2 of the PIC (Pin 13)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Capture/Compare/PWM Module 1 (CCP1) is used. CCP1 is always on at the selected frequency with a 95% duty cycle for maximum laser brightness.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However, the output driver for PWM output is disabled by default, and only enabled while the blaster is firing (by  the user pressing the trigger).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774" y="1765975"/>
            <a:ext cx="4173525" cy="21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Solenoid Output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17409"/>
          <a:stretch/>
        </p:blipFill>
        <p:spPr>
          <a:xfrm>
            <a:off x="155850" y="1228773"/>
            <a:ext cx="8832300" cy="3623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6815700" y="1890875"/>
            <a:ext cx="201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810 mA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Collector Current (Icsat)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3164850" y="338377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90uA base current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Solenoid Output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451375"/>
            <a:ext cx="3260400" cy="30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Uses RC3 of the PIC (Pin 14)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Solenoid output works in tandem with the PWM output.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Enabled as the PWM output driver is enabled, so that the recoil is synchronized with the shot firing from the blaster.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0" l="0" r="0" t="17409"/>
          <a:stretch/>
        </p:blipFill>
        <p:spPr>
          <a:xfrm>
            <a:off x="3622750" y="1668575"/>
            <a:ext cx="5396027" cy="22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 Frequency Select Input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7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frequency of the laser PWM frequency can be toggled between 38kHz and 56kHz, allowing one blaster to act as either player 1 or 2 without requiring the PIC to be reprogrammed.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64" name="Google Shape;164;p29"/>
          <p:cNvGraphicFramePr/>
          <p:nvPr/>
        </p:nvGraphicFramePr>
        <p:xfrm>
          <a:off x="2185425" y="281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{1E8C2218-FE9D-42B0-A1C6-6472527CD77E}</a:tableStyleId>
              </a:tblPr>
              <a:tblGrid>
                <a:gridCol w="1591050"/>
                <a:gridCol w="1591050"/>
                <a:gridCol w="1591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SW2 Position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RB1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PWM Frequency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OFF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38kHz (Player 1)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56kHz (Player 2)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1244150" y="924200"/>
            <a:ext cx="1542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RB1 = 0 38kHz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800" y="104962"/>
            <a:ext cx="4956048" cy="239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138" y="2644352"/>
            <a:ext cx="4956048" cy="239418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1244150" y="3463588"/>
            <a:ext cx="1542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RB1 = 1 56kHz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Mode Select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Semi-auto: The blaster fires one pulse per trigger press.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Burst-fire: The blaster fires three pulses per trigger press.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Full-Auto: The blaster fires continuously, toggling the PWM output on and off as log as the trigger is being held down.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timing is controlled by Timer 1, allowing the blaster to toggle </a:t>
            </a:r>
            <a:r>
              <a:rPr lang="en">
                <a:solidFill>
                  <a:schemeClr val="dk1"/>
                </a:solidFill>
              </a:rPr>
              <a:t>the outputs every 65ms.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IMG_56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0188"/>
            <a:ext cx="8839202" cy="346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Semi-Auto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941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RB2 = 0, RB3 = 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75" y="1371600"/>
            <a:ext cx="7571232" cy="3647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Burst Fire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933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RB2 = 0, RB3 = 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75" y="1390650"/>
            <a:ext cx="7571232" cy="365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Full-Auto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942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RB2 = 1, RB3 = 0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88" y="1382075"/>
            <a:ext cx="7571232" cy="3647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System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Comprised of two circuits, the master and the slave which communicate via I2C.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target system will enable random targets for players to shoot at, record hits, and relay the scores to the players.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Still in development, with the foundation laid out for future semesters.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Master Circuit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master circuit is responsible for: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Supplies</a:t>
            </a:r>
            <a:r>
              <a:rPr lang="en">
                <a:solidFill>
                  <a:schemeClr val="dk1"/>
                </a:solidFill>
              </a:rPr>
              <a:t> the slaves with power, ground, clock, and data lines.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Tells the slaves when to enable their target.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Polls the slaves to read when a target has been shot.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Keeps track of the score and time remaining in the game.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Displays the scores to the players.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Slave Circuit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Responsible for: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Enables the target and target enabled indicator LEDs when instructed to do so by the master.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Receives player hits from the blasters using the IR receivers.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Disables the target when hit.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Relays which player hit the target back to the master on the next read.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Log &amp; Cost Analysis</a:t>
            </a:r>
            <a:endParaRPr/>
          </a:p>
        </p:txBody>
      </p:sp>
      <p:graphicFrame>
        <p:nvGraphicFramePr>
          <p:cNvPr id="223" name="Google Shape;223;p38"/>
          <p:cNvGraphicFramePr/>
          <p:nvPr/>
        </p:nvGraphicFramePr>
        <p:xfrm>
          <a:off x="1373188" y="11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{1E8C2218-FE9D-42B0-A1C6-6472527CD77E}</a:tableStyleId>
              </a:tblPr>
              <a:tblGrid>
                <a:gridCol w="1370125"/>
                <a:gridCol w="1185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Hours Worked: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103.33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Cost/hr: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Total: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$5,166.50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4" name="Google Shape;224;p38"/>
          <p:cNvGraphicFramePr/>
          <p:nvPr/>
        </p:nvGraphicFramePr>
        <p:xfrm>
          <a:off x="1373188" y="243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{1E8C2218-FE9D-42B0-A1C6-6472527CD77E}</a:tableStyleId>
              </a:tblPr>
              <a:tblGrid>
                <a:gridCol w="1370125"/>
                <a:gridCol w="1185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Single PCB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Blaster Cost: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$16.15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Master Cost: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$71.40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Slave Cost: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$7.09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Total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$94.64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5" name="Google Shape;225;p38"/>
          <p:cNvSpPr txBox="1"/>
          <p:nvPr/>
        </p:nvSpPr>
        <p:spPr>
          <a:xfrm>
            <a:off x="1340700" y="4419000"/>
            <a:ext cx="838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*Price of PCBs not included, since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they have not yet </a:t>
            </a:r>
            <a:r>
              <a:rPr lang="en" sz="1300">
                <a:solidFill>
                  <a:schemeClr val="dk1"/>
                </a:solidFill>
              </a:rPr>
              <a:t>been</a:t>
            </a:r>
            <a:r>
              <a:rPr lang="en" sz="1300">
                <a:solidFill>
                  <a:schemeClr val="dk1"/>
                </a:solidFill>
              </a:rPr>
              <a:t> designed.</a:t>
            </a:r>
            <a:endParaRPr sz="1300">
              <a:solidFill>
                <a:schemeClr val="dk1"/>
              </a:solidFill>
            </a:endParaRPr>
          </a:p>
        </p:txBody>
      </p:sp>
      <p:graphicFrame>
        <p:nvGraphicFramePr>
          <p:cNvPr id="226" name="Google Shape;226;p38"/>
          <p:cNvGraphicFramePr/>
          <p:nvPr/>
        </p:nvGraphicFramePr>
        <p:xfrm>
          <a:off x="4635525" y="165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{1E8C2218-FE9D-42B0-A1C6-6472527CD77E}</a:tableStyleId>
              </a:tblPr>
              <a:tblGrid>
                <a:gridCol w="1170075"/>
                <a:gridCol w="1956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Wages: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5,166.50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PCB Cost: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(2 Blasters)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(1 Master)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(36 Slaves)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$330.58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Total: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$5,497.08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While expectations this semester were to get a working prototype of the blaster and the target system, those goals were not entirely met within the given time frame. While a working blaster prototype was achieved, the target system was unable to be built, programmed and tested.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 and program a working prototype for the target system circuits.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Find or create a target that allows both receivers to detect the laser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Design PCBs for the blaster, master and slave circuits.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Modify or design a chassis for the blaster.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Mount the targets/slave boards.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2049600"/>
            <a:ext cx="85206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/>
              <a:t>Questions?</a:t>
            </a:r>
            <a:endParaRPr sz="44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 title="IMG_56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37061" y="-1761762"/>
            <a:ext cx="5069876" cy="866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3">
            <a:alphaModFix/>
          </a:blip>
          <a:srcRect b="25001" l="0" r="0" t="22956"/>
          <a:stretch/>
        </p:blipFill>
        <p:spPr>
          <a:xfrm>
            <a:off x="854424" y="0"/>
            <a:ext cx="74351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6655375" y="4758600"/>
            <a:ext cx="419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Image provided by Shane Slack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Laser Game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Removes the need for cleanup and reloading of darts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More reliable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Great recruitment tool for the ISU Robotics Program</a:t>
            </a:r>
            <a:endParaRPr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Fun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Interactive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Hands-on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Give high school students a memorable experience to get them excited about electronics, and make the ISU Robotics program stand out from the crowd.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Semester Goals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Design and program a working prototype for the blaster, and target system.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Get an idea of how the project will come together and function.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Receivers</a:t>
            </a:r>
            <a:endParaRPr/>
          </a:p>
        </p:txBody>
      </p:sp>
      <p:pic>
        <p:nvPicPr>
          <p:cNvPr id="96" name="Google Shape;96;p20" title="IMG_5610.HEIC"/>
          <p:cNvPicPr preferRelativeResize="0"/>
          <p:nvPr/>
        </p:nvPicPr>
        <p:blipFill rotWithShape="1">
          <a:blip r:embed="rId3">
            <a:alphaModFix/>
          </a:blip>
          <a:srcRect b="19283" l="35121" r="30702" t="41369"/>
          <a:stretch/>
        </p:blipFill>
        <p:spPr>
          <a:xfrm>
            <a:off x="2724175" y="1265126"/>
            <a:ext cx="3695652" cy="31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311700" y="2847975"/>
            <a:ext cx="221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TSOP53456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56kHz IR Receiver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6486525" y="1676400"/>
            <a:ext cx="256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TSOP32238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38kHz IR Receiver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2447925" y="2950725"/>
            <a:ext cx="1314600" cy="53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5429025" y="1779150"/>
            <a:ext cx="1314600" cy="533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106" name="Google Shape;106;p21" title="project diagram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737" y="1131425"/>
            <a:ext cx="5434525" cy="391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